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rollo Playscript Bold" charset="1" panose="00000000000000000000"/>
      <p:regular r:id="rId12"/>
    </p:embeddedFont>
    <p:embeddedFont>
      <p:font typeface="Bitter" charset="1" panose="02000000000000000000"/>
      <p:regular r:id="rId13"/>
    </p:embeddedFont>
    <p:embeddedFont>
      <p:font typeface="Bitter Bold" charset="1" panose="02000000000000000000"/>
      <p:regular r:id="rId14"/>
    </p:embeddedFont>
    <p:embeddedFont>
      <p:font typeface="Carollo Playscript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96840">
            <a:off x="-666276" y="6176865"/>
            <a:ext cx="8154499" cy="5300815"/>
          </a:xfrm>
          <a:custGeom>
            <a:avLst/>
            <a:gdLst/>
            <a:ahLst/>
            <a:cxnLst/>
            <a:rect r="r" b="b" t="t" l="l"/>
            <a:pathLst>
              <a:path h="5300815" w="8154499">
                <a:moveTo>
                  <a:pt x="0" y="0"/>
                </a:moveTo>
                <a:lnTo>
                  <a:pt x="8154498" y="0"/>
                </a:lnTo>
                <a:lnTo>
                  <a:pt x="8154498" y="5300815"/>
                </a:lnTo>
                <a:lnTo>
                  <a:pt x="0" y="530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61827"/>
            <a:ext cx="18653760" cy="1173555"/>
            <a:chOff x="0" y="0"/>
            <a:chExt cx="24871680" cy="156474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435840" cy="1564740"/>
              <a:chOff x="0" y="0"/>
              <a:chExt cx="12954000" cy="162993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2435840" y="0"/>
              <a:ext cx="12435840" cy="1564740"/>
              <a:chOff x="0" y="0"/>
              <a:chExt cx="12954000" cy="162993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</p:grpSp>
      <p:sp>
        <p:nvSpPr>
          <p:cNvPr name="Freeform 8" id="8"/>
          <p:cNvSpPr/>
          <p:nvPr/>
        </p:nvSpPr>
        <p:spPr>
          <a:xfrm flipH="false" flipV="false" rot="-1936435">
            <a:off x="-1176989" y="-678148"/>
            <a:ext cx="8154499" cy="5300815"/>
          </a:xfrm>
          <a:custGeom>
            <a:avLst/>
            <a:gdLst/>
            <a:ahLst/>
            <a:cxnLst/>
            <a:rect r="r" b="b" t="t" l="l"/>
            <a:pathLst>
              <a:path h="5300815" w="8154499">
                <a:moveTo>
                  <a:pt x="0" y="0"/>
                </a:moveTo>
                <a:lnTo>
                  <a:pt x="8154499" y="0"/>
                </a:lnTo>
                <a:lnTo>
                  <a:pt x="8154499" y="5300815"/>
                </a:lnTo>
                <a:lnTo>
                  <a:pt x="0" y="530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974587">
            <a:off x="4474548" y="1337870"/>
            <a:ext cx="2383039" cy="2131737"/>
          </a:xfrm>
          <a:custGeom>
            <a:avLst/>
            <a:gdLst/>
            <a:ahLst/>
            <a:cxnLst/>
            <a:rect r="r" b="b" t="t" l="l"/>
            <a:pathLst>
              <a:path h="2131737" w="2383039">
                <a:moveTo>
                  <a:pt x="0" y="0"/>
                </a:moveTo>
                <a:lnTo>
                  <a:pt x="2383039" y="0"/>
                </a:lnTo>
                <a:lnTo>
                  <a:pt x="2383039" y="2131737"/>
                </a:lnTo>
                <a:lnTo>
                  <a:pt x="0" y="2131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24554" y="7116638"/>
            <a:ext cx="1870564" cy="187056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A2D8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7609" y="1217904"/>
            <a:ext cx="2114205" cy="2114205"/>
          </a:xfrm>
          <a:custGeom>
            <a:avLst/>
            <a:gdLst/>
            <a:ahLst/>
            <a:cxnLst/>
            <a:rect r="r" b="b" t="t" l="l"/>
            <a:pathLst>
              <a:path h="2114205" w="2114205">
                <a:moveTo>
                  <a:pt x="0" y="0"/>
                </a:moveTo>
                <a:lnTo>
                  <a:pt x="2114205" y="0"/>
                </a:lnTo>
                <a:lnTo>
                  <a:pt x="2114205" y="2114205"/>
                </a:lnTo>
                <a:lnTo>
                  <a:pt x="0" y="2114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29415" y="1470785"/>
            <a:ext cx="5971792" cy="7557636"/>
            <a:chOff x="0" y="0"/>
            <a:chExt cx="6021070" cy="762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2234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022340">
                  <a:moveTo>
                    <a:pt x="3011170" y="0"/>
                  </a:moveTo>
                  <a:cubicBezTo>
                    <a:pt x="1348147" y="0"/>
                    <a:pt x="0" y="1705795"/>
                    <a:pt x="0" y="3810000"/>
                  </a:cubicBezTo>
                  <a:cubicBezTo>
                    <a:pt x="0" y="5914205"/>
                    <a:pt x="1348147" y="7620000"/>
                    <a:pt x="3011170" y="7620000"/>
                  </a:cubicBezTo>
                  <a:cubicBezTo>
                    <a:pt x="4674193" y="7620000"/>
                    <a:pt x="6022340" y="5914205"/>
                    <a:pt x="6022340" y="3810000"/>
                  </a:cubicBezTo>
                  <a:cubicBezTo>
                    <a:pt x="6022340" y="1705795"/>
                    <a:pt x="4674193" y="0"/>
                    <a:pt x="3011170" y="0"/>
                  </a:cubicBezTo>
                  <a:close/>
                </a:path>
              </a:pathLst>
            </a:custGeom>
            <a:blipFill>
              <a:blip r:embed="rId8"/>
              <a:stretch>
                <a:fillRect l="-44956" t="0" r="-4495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500854" y="2513867"/>
            <a:ext cx="9758446" cy="5983983"/>
            <a:chOff x="0" y="0"/>
            <a:chExt cx="13011262" cy="797864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90500"/>
              <a:ext cx="13011262" cy="4455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8497"/>
                </a:lnSpc>
              </a:pPr>
              <a:r>
                <a:rPr lang="en-US" b="true" sz="8760">
                  <a:solidFill>
                    <a:srgbClr val="0A2D89"/>
                  </a:solidFill>
                  <a:latin typeface="Carollo Playscript Bold"/>
                  <a:ea typeface="Carollo Playscript Bold"/>
                  <a:cs typeface="Carollo Playscript Bold"/>
                  <a:sym typeface="Carollo Playscript Bold"/>
                </a:rPr>
                <a:t>EduRaksha Agent: Secure Verification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29548" y="5841107"/>
              <a:ext cx="11181714" cy="2137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06"/>
                </a:lnSpc>
              </a:pPr>
              <a:r>
                <a:rPr lang="en-US" sz="2962">
                  <a:solidFill>
                    <a:srgbClr val="0A2D89"/>
                  </a:solidFill>
                  <a:latin typeface="Bitter"/>
                  <a:ea typeface="Bitter"/>
                  <a:cs typeface="Bitter"/>
                  <a:sym typeface="Bitter"/>
                </a:rPr>
                <a:t>Enhancing Trust in Student Documentation through </a:t>
              </a:r>
              <a:r>
                <a:rPr lang="en-US" b="true" sz="2962">
                  <a:solidFill>
                    <a:srgbClr val="0A2D89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private</a:t>
              </a:r>
              <a:r>
                <a:rPr lang="en-US" sz="2962">
                  <a:solidFill>
                    <a:srgbClr val="0A2D89"/>
                  </a:solidFill>
                  <a:latin typeface="Bitter"/>
                  <a:ea typeface="Bitter"/>
                  <a:cs typeface="Bitter"/>
                  <a:sym typeface="Bitter"/>
                </a:rPr>
                <a:t> and </a:t>
              </a:r>
              <a:r>
                <a:rPr lang="en-US" b="true" sz="2962">
                  <a:solidFill>
                    <a:srgbClr val="0A2D89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fraud-proof</a:t>
              </a:r>
              <a:r>
                <a:rPr lang="en-US" sz="2962">
                  <a:solidFill>
                    <a:srgbClr val="0A2D89"/>
                  </a:solidFill>
                  <a:latin typeface="Bitter"/>
                  <a:ea typeface="Bitter"/>
                  <a:cs typeface="Bitter"/>
                  <a:sym typeface="Bitter"/>
                </a:rPr>
                <a:t> verification methods for eligibility assessment.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528302" y="1423160"/>
            <a:ext cx="473099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TEAM  GENZENIUS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2D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405670"/>
            <a:ext cx="10356635" cy="4981576"/>
            <a:chOff x="0" y="0"/>
            <a:chExt cx="2727673" cy="1312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7673" cy="1312020"/>
            </a:xfrm>
            <a:custGeom>
              <a:avLst/>
              <a:gdLst/>
              <a:ahLst/>
              <a:cxnLst/>
              <a:rect r="r" b="b" t="t" l="l"/>
              <a:pathLst>
                <a:path h="1312020" w="2727673">
                  <a:moveTo>
                    <a:pt x="0" y="0"/>
                  </a:moveTo>
                  <a:lnTo>
                    <a:pt x="2727673" y="0"/>
                  </a:lnTo>
                  <a:lnTo>
                    <a:pt x="2727673" y="1312020"/>
                  </a:lnTo>
                  <a:lnTo>
                    <a:pt x="0" y="1312020"/>
                  </a:lnTo>
                  <a:close/>
                </a:path>
              </a:pathLst>
            </a:custGeom>
            <a:solidFill>
              <a:srgbClr val="FFFD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27673" cy="1340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4802405" y="3758711"/>
            <a:ext cx="11596392" cy="2490217"/>
          </a:xfrm>
          <a:custGeom>
            <a:avLst/>
            <a:gdLst/>
            <a:ahLst/>
            <a:cxnLst/>
            <a:rect r="r" b="b" t="t" l="l"/>
            <a:pathLst>
              <a:path h="2490217" w="11596392">
                <a:moveTo>
                  <a:pt x="0" y="0"/>
                </a:moveTo>
                <a:lnTo>
                  <a:pt x="11596392" y="0"/>
                </a:lnTo>
                <a:lnTo>
                  <a:pt x="11596392" y="2490217"/>
                </a:lnTo>
                <a:lnTo>
                  <a:pt x="0" y="249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56635" y="0"/>
            <a:ext cx="7931365" cy="10287000"/>
            <a:chOff x="0" y="0"/>
            <a:chExt cx="2088919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89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8919">
                  <a:moveTo>
                    <a:pt x="0" y="0"/>
                  </a:moveTo>
                  <a:lnTo>
                    <a:pt x="2088919" y="0"/>
                  </a:lnTo>
                  <a:lnTo>
                    <a:pt x="20889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7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8891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091084" y="6261891"/>
            <a:ext cx="2852763" cy="2852763"/>
          </a:xfrm>
          <a:custGeom>
            <a:avLst/>
            <a:gdLst/>
            <a:ahLst/>
            <a:cxnLst/>
            <a:rect r="r" b="b" t="t" l="l"/>
            <a:pathLst>
              <a:path h="2852763" w="2852763">
                <a:moveTo>
                  <a:pt x="0" y="0"/>
                </a:moveTo>
                <a:lnTo>
                  <a:pt x="2852762" y="0"/>
                </a:lnTo>
                <a:lnTo>
                  <a:pt x="2852762" y="2852762"/>
                </a:lnTo>
                <a:lnTo>
                  <a:pt x="0" y="2852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557457">
            <a:off x="10819140" y="1398503"/>
            <a:ext cx="2053139" cy="1836626"/>
          </a:xfrm>
          <a:custGeom>
            <a:avLst/>
            <a:gdLst/>
            <a:ahLst/>
            <a:cxnLst/>
            <a:rect r="r" b="b" t="t" l="l"/>
            <a:pathLst>
              <a:path h="1836626" w="2053139">
                <a:moveTo>
                  <a:pt x="0" y="0"/>
                </a:moveTo>
                <a:lnTo>
                  <a:pt x="2053139" y="0"/>
                </a:lnTo>
                <a:lnTo>
                  <a:pt x="2053139" y="1836626"/>
                </a:lnTo>
                <a:lnTo>
                  <a:pt x="0" y="1836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53905" y="1494578"/>
            <a:ext cx="5766513" cy="7297844"/>
            <a:chOff x="0" y="0"/>
            <a:chExt cx="6021070" cy="762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2234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022340">
                  <a:moveTo>
                    <a:pt x="3011170" y="0"/>
                  </a:moveTo>
                  <a:cubicBezTo>
                    <a:pt x="1348147" y="0"/>
                    <a:pt x="0" y="1705795"/>
                    <a:pt x="0" y="3810000"/>
                  </a:cubicBezTo>
                  <a:cubicBezTo>
                    <a:pt x="0" y="5914205"/>
                    <a:pt x="1348147" y="7620000"/>
                    <a:pt x="3011170" y="7620000"/>
                  </a:cubicBezTo>
                  <a:cubicBezTo>
                    <a:pt x="4674193" y="7620000"/>
                    <a:pt x="6022340" y="5914205"/>
                    <a:pt x="6022340" y="3810000"/>
                  </a:cubicBezTo>
                  <a:cubicBezTo>
                    <a:pt x="6022340" y="1705795"/>
                    <a:pt x="4674193" y="0"/>
                    <a:pt x="3011170" y="0"/>
                  </a:cubicBezTo>
                  <a:close/>
                </a:path>
              </a:pathLst>
            </a:custGeom>
            <a:blipFill>
              <a:blip r:embed="rId8"/>
              <a:stretch>
                <a:fillRect l="-29080" t="0" r="-2908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1809806">
            <a:off x="15420505" y="6516653"/>
            <a:ext cx="1907974" cy="2272506"/>
          </a:xfrm>
          <a:custGeom>
            <a:avLst/>
            <a:gdLst/>
            <a:ahLst/>
            <a:cxnLst/>
            <a:rect r="r" b="b" t="t" l="l"/>
            <a:pathLst>
              <a:path h="2272506" w="1907974">
                <a:moveTo>
                  <a:pt x="0" y="0"/>
                </a:moveTo>
                <a:lnTo>
                  <a:pt x="1907974" y="0"/>
                </a:lnTo>
                <a:lnTo>
                  <a:pt x="1907974" y="2272506"/>
                </a:lnTo>
                <a:lnTo>
                  <a:pt x="0" y="2272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162040"/>
            <a:ext cx="6807510" cy="309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sz="2199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Current verification systems are plagued by </a:t>
            </a:r>
            <a:r>
              <a:rPr lang="en-US" b="true" sz="2199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privacy concerns</a:t>
            </a:r>
            <a:r>
              <a:rPr lang="en-US" sz="2199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, rampant </a:t>
            </a:r>
            <a:r>
              <a:rPr lang="en-US" b="true" sz="2199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fraud</a:t>
            </a:r>
            <a:r>
              <a:rPr lang="en-US" sz="2199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, and the inefficiencies of </a:t>
            </a:r>
            <a:r>
              <a:rPr lang="en-US" b="true" sz="2199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manual validation</a:t>
            </a:r>
            <a:r>
              <a:rPr lang="en-US" sz="2199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. These challenges lead to delays, inaccuracies, and a lack of trust in the system. It is essential to address these issues to ensure secure and reliable verification for all students.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904028"/>
            <a:ext cx="6807510" cy="3408374"/>
            <a:chOff x="0" y="0"/>
            <a:chExt cx="9076680" cy="454449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61925"/>
              <a:ext cx="9076680" cy="2885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39"/>
                </a:lnSpc>
              </a:pPr>
              <a:r>
                <a:rPr lang="en-US" b="true" sz="8239">
                  <a:solidFill>
                    <a:srgbClr val="FFFDF3"/>
                  </a:solidFill>
                  <a:latin typeface="Carollo Playscript Bold"/>
                  <a:ea typeface="Carollo Playscript Bold"/>
                  <a:cs typeface="Carollo Playscript Bold"/>
                  <a:sym typeface="Carollo Playscript Bold"/>
                </a:rPr>
                <a:t>Verification Challenges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431151"/>
              <a:ext cx="9076680" cy="111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8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DF3"/>
                  </a:solidFill>
                  <a:latin typeface="Carollo Playscript"/>
                  <a:ea typeface="Carollo Playscript"/>
                  <a:cs typeface="Carollo Playscript"/>
                  <a:sym typeface="Carollo Playscript"/>
                </a:rPr>
                <a:t>Understanding the complexities of student document verification processes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3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768" y="-313103"/>
            <a:ext cx="17150463" cy="11444175"/>
            <a:chOff x="0" y="0"/>
            <a:chExt cx="8100693" cy="5405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00693" cy="5405437"/>
            </a:xfrm>
            <a:custGeom>
              <a:avLst/>
              <a:gdLst/>
              <a:ahLst/>
              <a:cxnLst/>
              <a:rect r="r" b="b" t="t" l="l"/>
              <a:pathLst>
                <a:path h="5405437" w="8100693">
                  <a:moveTo>
                    <a:pt x="0" y="0"/>
                  </a:moveTo>
                  <a:lnTo>
                    <a:pt x="8100693" y="0"/>
                  </a:lnTo>
                  <a:lnTo>
                    <a:pt x="8100693" y="5405437"/>
                  </a:lnTo>
                  <a:lnTo>
                    <a:pt x="0" y="5405437"/>
                  </a:lnTo>
                  <a:close/>
                </a:path>
              </a:pathLst>
            </a:custGeom>
            <a:solidFill>
              <a:srgbClr val="F9F7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90367" y="5070086"/>
            <a:ext cx="19868735" cy="144531"/>
            <a:chOff x="0" y="0"/>
            <a:chExt cx="26491647" cy="192708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5214658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1045694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15709917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2098570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5" y="0"/>
                  </a:lnTo>
                  <a:lnTo>
                    <a:pt x="5505945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790367" y="2691023"/>
            <a:ext cx="19868735" cy="144531"/>
            <a:chOff x="0" y="0"/>
            <a:chExt cx="26491647" cy="192708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5214658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0800000">
              <a:off x="0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0800000">
              <a:off x="1045694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15709917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0800000">
              <a:off x="2098570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5" y="0"/>
                  </a:lnTo>
                  <a:lnTo>
                    <a:pt x="5505945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790367" y="7449149"/>
            <a:ext cx="19868735" cy="144531"/>
            <a:chOff x="0" y="0"/>
            <a:chExt cx="26491647" cy="192708"/>
          </a:xfrm>
        </p:grpSpPr>
        <p:sp>
          <p:nvSpPr>
            <p:cNvPr name="Freeform 17" id="17"/>
            <p:cNvSpPr/>
            <p:nvPr/>
          </p:nvSpPr>
          <p:spPr>
            <a:xfrm flipH="false" flipV="false" rot="-10800000">
              <a:off x="5214658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800000">
              <a:off x="1045694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10800000">
              <a:off x="15709917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4" y="0"/>
                  </a:lnTo>
                  <a:lnTo>
                    <a:pt x="5505944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10800000">
              <a:off x="20985702" y="0"/>
              <a:ext cx="5505944" cy="192708"/>
            </a:xfrm>
            <a:custGeom>
              <a:avLst/>
              <a:gdLst/>
              <a:ahLst/>
              <a:cxnLst/>
              <a:rect r="r" b="b" t="t" l="l"/>
              <a:pathLst>
                <a:path h="192708" w="5505944">
                  <a:moveTo>
                    <a:pt x="0" y="0"/>
                  </a:moveTo>
                  <a:lnTo>
                    <a:pt x="5505945" y="0"/>
                  </a:lnTo>
                  <a:lnTo>
                    <a:pt x="5505945" y="192708"/>
                  </a:lnTo>
                  <a:lnTo>
                    <a:pt x="0" y="192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35669" y="1277328"/>
            <a:ext cx="670745" cy="670745"/>
          </a:xfrm>
          <a:custGeom>
            <a:avLst/>
            <a:gdLst/>
            <a:ahLst/>
            <a:cxnLst/>
            <a:rect r="r" b="b" t="t" l="l"/>
            <a:pathLst>
              <a:path h="670745" w="670745">
                <a:moveTo>
                  <a:pt x="0" y="0"/>
                </a:moveTo>
                <a:lnTo>
                  <a:pt x="670745" y="0"/>
                </a:lnTo>
                <a:lnTo>
                  <a:pt x="670745" y="670745"/>
                </a:lnTo>
                <a:lnTo>
                  <a:pt x="0" y="670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35669" y="3629659"/>
            <a:ext cx="623945" cy="623945"/>
          </a:xfrm>
          <a:custGeom>
            <a:avLst/>
            <a:gdLst/>
            <a:ahLst/>
            <a:cxnLst/>
            <a:rect r="r" b="b" t="t" l="l"/>
            <a:pathLst>
              <a:path h="623945" w="623945">
                <a:moveTo>
                  <a:pt x="0" y="0"/>
                </a:moveTo>
                <a:lnTo>
                  <a:pt x="623945" y="0"/>
                </a:lnTo>
                <a:lnTo>
                  <a:pt x="623945" y="623945"/>
                </a:lnTo>
                <a:lnTo>
                  <a:pt x="0" y="623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61329" y="6033767"/>
            <a:ext cx="603226" cy="603226"/>
          </a:xfrm>
          <a:custGeom>
            <a:avLst/>
            <a:gdLst/>
            <a:ahLst/>
            <a:cxnLst/>
            <a:rect r="r" b="b" t="t" l="l"/>
            <a:pathLst>
              <a:path h="603226" w="603226">
                <a:moveTo>
                  <a:pt x="0" y="0"/>
                </a:moveTo>
                <a:lnTo>
                  <a:pt x="603225" y="0"/>
                </a:lnTo>
                <a:lnTo>
                  <a:pt x="603225" y="603225"/>
                </a:lnTo>
                <a:lnTo>
                  <a:pt x="0" y="603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1329" y="8357780"/>
            <a:ext cx="619426" cy="619426"/>
          </a:xfrm>
          <a:custGeom>
            <a:avLst/>
            <a:gdLst/>
            <a:ahLst/>
            <a:cxnLst/>
            <a:rect r="r" b="b" t="t" l="l"/>
            <a:pathLst>
              <a:path h="619426" w="619426">
                <a:moveTo>
                  <a:pt x="0" y="0"/>
                </a:moveTo>
                <a:lnTo>
                  <a:pt x="619425" y="0"/>
                </a:lnTo>
                <a:lnTo>
                  <a:pt x="619425" y="619425"/>
                </a:lnTo>
                <a:lnTo>
                  <a:pt x="0" y="619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182880" y="-631208"/>
            <a:ext cx="18653760" cy="1173555"/>
            <a:chOff x="0" y="0"/>
            <a:chExt cx="24871680" cy="156474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2435840" cy="1564740"/>
              <a:chOff x="0" y="0"/>
              <a:chExt cx="12954000" cy="162993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2435840" y="0"/>
              <a:ext cx="12435840" cy="1564740"/>
              <a:chOff x="0" y="0"/>
              <a:chExt cx="12954000" cy="162993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-182880" y="9759950"/>
            <a:ext cx="18653760" cy="1173555"/>
            <a:chOff x="0" y="0"/>
            <a:chExt cx="24871680" cy="156474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2435840" cy="1564740"/>
              <a:chOff x="0" y="0"/>
              <a:chExt cx="12954000" cy="162993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12435840" y="0"/>
              <a:ext cx="12435840" cy="1564740"/>
              <a:chOff x="0" y="0"/>
              <a:chExt cx="12954000" cy="162993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</p:grpSp>
      <p:sp>
        <p:nvSpPr>
          <p:cNvPr name="TextBox 36" id="36"/>
          <p:cNvSpPr txBox="true"/>
          <p:nvPr/>
        </p:nvSpPr>
        <p:spPr>
          <a:xfrm rot="0">
            <a:off x="6507639" y="1020925"/>
            <a:ext cx="9410390" cy="11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7"/>
              </a:lnSpc>
            </a:pP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Utilizing a decentralized approach enhances </a:t>
            </a:r>
            <a:r>
              <a:rPr lang="en-US" b="true" sz="2047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privacy and security</a:t>
            </a: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, ensuring that student documents are verified without compromising sensitive personal information during the verification process.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07639" y="3401137"/>
            <a:ext cx="9410390" cy="11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7"/>
              </a:lnSpc>
            </a:pP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By implementing AI technologies, our system can automate and </a:t>
            </a:r>
            <a:r>
              <a:rPr lang="en-US" b="true" sz="2047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streamline the verification process</a:t>
            </a: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, significantly reducing the time and resources typically required for manual validation of student eligibility.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07639" y="5733526"/>
            <a:ext cx="9410390" cy="11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7"/>
              </a:lnSpc>
            </a:pP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The use of Zero Knowledge Proofs (ZKPs) enables our platform to provide </a:t>
            </a:r>
            <a:r>
              <a:rPr lang="en-US" b="true" sz="2047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trustless verification</a:t>
            </a: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, minimizing the risk of fraudulent activities while maintaining the integrity of the verification process.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507639" y="8129257"/>
            <a:ext cx="9410390" cy="11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7"/>
              </a:lnSpc>
            </a:pP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Through Self-Sovereign Identity (SSI) Wallets, users are empowered to control their own </a:t>
            </a:r>
            <a:r>
              <a:rPr lang="en-US" b="true" sz="2047" u="none">
                <a:solidFill>
                  <a:srgbClr val="0A2D89"/>
                </a:solidFill>
                <a:latin typeface="Bitter Bold"/>
                <a:ea typeface="Bitter Bold"/>
                <a:cs typeface="Bitter Bold"/>
                <a:sym typeface="Bitter Bold"/>
              </a:rPr>
              <a:t>verification data</a:t>
            </a:r>
            <a:r>
              <a:rPr lang="en-US" sz="2047" u="none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, enhancing accessibility and giving them the ability to manage who sees their information.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77281" y="1356451"/>
            <a:ext cx="3338686" cy="52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7"/>
              </a:lnSpc>
            </a:pPr>
            <a:r>
              <a:rPr lang="en-US" b="true" sz="2047">
                <a:solidFill>
                  <a:srgbClr val="0A2D89"/>
                </a:solidFill>
                <a:latin typeface="Carollo Playscript Bold"/>
                <a:ea typeface="Carollo Playscript Bold"/>
                <a:cs typeface="Carollo Playscript Bold"/>
                <a:sym typeface="Carollo Playscript Bold"/>
              </a:rPr>
              <a:t>Decentralized Verification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77281" y="3862481"/>
            <a:ext cx="3338686" cy="27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7"/>
              </a:lnSpc>
            </a:pPr>
            <a:r>
              <a:rPr lang="en-US" b="true" sz="2047">
                <a:solidFill>
                  <a:srgbClr val="0A2D89"/>
                </a:solidFill>
                <a:latin typeface="Carollo Playscript Bold"/>
                <a:ea typeface="Carollo Playscript Bold"/>
                <a:cs typeface="Carollo Playscript Bold"/>
                <a:sym typeface="Carollo Playscript Bold"/>
              </a:rPr>
              <a:t>AI Integration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77281" y="6194870"/>
            <a:ext cx="3338686" cy="27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7"/>
              </a:lnSpc>
            </a:pPr>
            <a:r>
              <a:rPr lang="en-US" b="true" sz="2047">
                <a:solidFill>
                  <a:srgbClr val="0A2D89"/>
                </a:solidFill>
                <a:latin typeface="Carollo Playscript Bold"/>
                <a:ea typeface="Carollo Playscript Bold"/>
                <a:cs typeface="Carollo Playscript Bold"/>
                <a:sym typeface="Carollo Playscript Bold"/>
              </a:rPr>
              <a:t>Fraud Prevention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77281" y="8567237"/>
            <a:ext cx="3338686" cy="27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47"/>
              </a:lnSpc>
            </a:pPr>
            <a:r>
              <a:rPr lang="en-US" b="true" sz="2047">
                <a:solidFill>
                  <a:srgbClr val="0A2D89"/>
                </a:solidFill>
                <a:latin typeface="Carollo Playscript Bold"/>
                <a:ea typeface="Carollo Playscript Bold"/>
                <a:cs typeface="Carollo Playscript Bold"/>
                <a:sym typeface="Carollo Playscript Bold"/>
              </a:rPr>
              <a:t>User Empowerment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63382" y="9409112"/>
            <a:ext cx="19414763" cy="2209037"/>
            <a:chOff x="0" y="0"/>
            <a:chExt cx="25886351" cy="2945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2945383"/>
            </a:xfrm>
            <a:custGeom>
              <a:avLst/>
              <a:gdLst/>
              <a:ahLst/>
              <a:cxnLst/>
              <a:rect r="r" b="b" t="t" l="l"/>
              <a:pathLst>
                <a:path h="2945383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2945383"/>
                  </a:lnTo>
                  <a:lnTo>
                    <a:pt x="0" y="294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170351" y="0"/>
              <a:ext cx="13716000" cy="2945383"/>
            </a:xfrm>
            <a:custGeom>
              <a:avLst/>
              <a:gdLst/>
              <a:ahLst/>
              <a:cxnLst/>
              <a:rect r="r" b="b" t="t" l="l"/>
              <a:pathLst>
                <a:path h="2945383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2945383"/>
                  </a:lnTo>
                  <a:lnTo>
                    <a:pt x="0" y="294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71829" y="432925"/>
            <a:ext cx="9519443" cy="4198544"/>
          </a:xfrm>
          <a:custGeom>
            <a:avLst/>
            <a:gdLst/>
            <a:ahLst/>
            <a:cxnLst/>
            <a:rect r="r" b="b" t="t" l="l"/>
            <a:pathLst>
              <a:path h="4198544" w="9519443">
                <a:moveTo>
                  <a:pt x="0" y="0"/>
                </a:moveTo>
                <a:lnTo>
                  <a:pt x="9519443" y="0"/>
                </a:lnTo>
                <a:lnTo>
                  <a:pt x="9519443" y="4198544"/>
                </a:lnTo>
                <a:lnTo>
                  <a:pt x="0" y="419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2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35671" y="5143500"/>
            <a:ext cx="8016658" cy="4114800"/>
          </a:xfrm>
          <a:custGeom>
            <a:avLst/>
            <a:gdLst/>
            <a:ahLst/>
            <a:cxnLst/>
            <a:rect r="r" b="b" t="t" l="l"/>
            <a:pathLst>
              <a:path h="4114800" w="8016658">
                <a:moveTo>
                  <a:pt x="0" y="0"/>
                </a:moveTo>
                <a:lnTo>
                  <a:pt x="8016658" y="0"/>
                </a:lnTo>
                <a:lnTo>
                  <a:pt x="801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63382" y="9409112"/>
            <a:ext cx="19414763" cy="2209037"/>
            <a:chOff x="0" y="0"/>
            <a:chExt cx="25886351" cy="2945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2945383"/>
            </a:xfrm>
            <a:custGeom>
              <a:avLst/>
              <a:gdLst/>
              <a:ahLst/>
              <a:cxnLst/>
              <a:rect r="r" b="b" t="t" l="l"/>
              <a:pathLst>
                <a:path h="2945383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2945383"/>
                  </a:lnTo>
                  <a:lnTo>
                    <a:pt x="0" y="294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170351" y="0"/>
              <a:ext cx="13716000" cy="2945383"/>
            </a:xfrm>
            <a:custGeom>
              <a:avLst/>
              <a:gdLst/>
              <a:ahLst/>
              <a:cxnLst/>
              <a:rect r="r" b="b" t="t" l="l"/>
              <a:pathLst>
                <a:path h="2945383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2945383"/>
                  </a:lnTo>
                  <a:lnTo>
                    <a:pt x="0" y="294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783596" y="230460"/>
            <a:ext cx="6976150" cy="4305592"/>
          </a:xfrm>
          <a:custGeom>
            <a:avLst/>
            <a:gdLst/>
            <a:ahLst/>
            <a:cxnLst/>
            <a:rect r="r" b="b" t="t" l="l"/>
            <a:pathLst>
              <a:path h="4305592" w="6976150">
                <a:moveTo>
                  <a:pt x="0" y="0"/>
                </a:moveTo>
                <a:lnTo>
                  <a:pt x="6976150" y="0"/>
                </a:lnTo>
                <a:lnTo>
                  <a:pt x="6976150" y="4305593"/>
                </a:lnTo>
                <a:lnTo>
                  <a:pt x="0" y="4305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16150" y="5002778"/>
            <a:ext cx="8278348" cy="3938683"/>
          </a:xfrm>
          <a:custGeom>
            <a:avLst/>
            <a:gdLst/>
            <a:ahLst/>
            <a:cxnLst/>
            <a:rect r="r" b="b" t="t" l="l"/>
            <a:pathLst>
              <a:path h="3938683" w="8278348">
                <a:moveTo>
                  <a:pt x="0" y="0"/>
                </a:moveTo>
                <a:lnTo>
                  <a:pt x="8278347" y="0"/>
                </a:lnTo>
                <a:lnTo>
                  <a:pt x="8278347" y="3938682"/>
                </a:lnTo>
                <a:lnTo>
                  <a:pt x="0" y="3938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13613">
            <a:off x="11248246" y="1799641"/>
            <a:ext cx="2053139" cy="1836626"/>
          </a:xfrm>
          <a:custGeom>
            <a:avLst/>
            <a:gdLst/>
            <a:ahLst/>
            <a:cxnLst/>
            <a:rect r="r" b="b" t="t" l="l"/>
            <a:pathLst>
              <a:path h="1836626" w="2053139">
                <a:moveTo>
                  <a:pt x="0" y="0"/>
                </a:moveTo>
                <a:lnTo>
                  <a:pt x="2053139" y="0"/>
                </a:lnTo>
                <a:lnTo>
                  <a:pt x="2053139" y="1836626"/>
                </a:lnTo>
                <a:lnTo>
                  <a:pt x="0" y="183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38127">
            <a:off x="14584031" y="6458439"/>
            <a:ext cx="6763568" cy="4396643"/>
          </a:xfrm>
          <a:custGeom>
            <a:avLst/>
            <a:gdLst/>
            <a:ahLst/>
            <a:cxnLst/>
            <a:rect r="r" b="b" t="t" l="l"/>
            <a:pathLst>
              <a:path h="4396643" w="6763568">
                <a:moveTo>
                  <a:pt x="0" y="0"/>
                </a:moveTo>
                <a:lnTo>
                  <a:pt x="6763568" y="0"/>
                </a:lnTo>
                <a:lnTo>
                  <a:pt x="6763568" y="4396643"/>
                </a:lnTo>
                <a:lnTo>
                  <a:pt x="0" y="4396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029432">
            <a:off x="9769301" y="368400"/>
            <a:ext cx="7958183" cy="5173200"/>
          </a:xfrm>
          <a:custGeom>
            <a:avLst/>
            <a:gdLst/>
            <a:ahLst/>
            <a:cxnLst/>
            <a:rect r="r" b="b" t="t" l="l"/>
            <a:pathLst>
              <a:path h="5173200" w="7958183">
                <a:moveTo>
                  <a:pt x="0" y="0"/>
                </a:moveTo>
                <a:lnTo>
                  <a:pt x="7958183" y="0"/>
                </a:lnTo>
                <a:lnTo>
                  <a:pt x="7958183" y="5173200"/>
                </a:lnTo>
                <a:lnTo>
                  <a:pt x="0" y="5173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9781" y="-126574"/>
            <a:ext cx="4434108" cy="4434108"/>
          </a:xfrm>
          <a:custGeom>
            <a:avLst/>
            <a:gdLst/>
            <a:ahLst/>
            <a:cxnLst/>
            <a:rect r="r" b="b" t="t" l="l"/>
            <a:pathLst>
              <a:path h="4434108" w="4434108">
                <a:moveTo>
                  <a:pt x="0" y="0"/>
                </a:moveTo>
                <a:lnTo>
                  <a:pt x="4434107" y="0"/>
                </a:lnTo>
                <a:lnTo>
                  <a:pt x="4434107" y="4434108"/>
                </a:lnTo>
                <a:lnTo>
                  <a:pt x="0" y="443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74815" y="1028700"/>
            <a:ext cx="4984485" cy="7810352"/>
            <a:chOff x="0" y="0"/>
            <a:chExt cx="812800" cy="1273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73603"/>
            </a:xfrm>
            <a:custGeom>
              <a:avLst/>
              <a:gdLst/>
              <a:ahLst/>
              <a:cxnLst/>
              <a:rect r="r" b="b" t="t" l="l"/>
              <a:pathLst>
                <a:path h="1273603" w="812800">
                  <a:moveTo>
                    <a:pt x="155320" y="0"/>
                  </a:moveTo>
                  <a:lnTo>
                    <a:pt x="657480" y="0"/>
                  </a:lnTo>
                  <a:cubicBezTo>
                    <a:pt x="698673" y="0"/>
                    <a:pt x="738180" y="16364"/>
                    <a:pt x="767308" y="45492"/>
                  </a:cubicBezTo>
                  <a:cubicBezTo>
                    <a:pt x="796436" y="74621"/>
                    <a:pt x="812800" y="114127"/>
                    <a:pt x="812800" y="155320"/>
                  </a:cubicBezTo>
                  <a:lnTo>
                    <a:pt x="812800" y="1118283"/>
                  </a:lnTo>
                  <a:cubicBezTo>
                    <a:pt x="812800" y="1159476"/>
                    <a:pt x="796436" y="1198982"/>
                    <a:pt x="767308" y="1228111"/>
                  </a:cubicBezTo>
                  <a:cubicBezTo>
                    <a:pt x="738180" y="1257239"/>
                    <a:pt x="698673" y="1273603"/>
                    <a:pt x="657480" y="1273603"/>
                  </a:cubicBezTo>
                  <a:lnTo>
                    <a:pt x="155320" y="1273603"/>
                  </a:lnTo>
                  <a:cubicBezTo>
                    <a:pt x="114127" y="1273603"/>
                    <a:pt x="74621" y="1257239"/>
                    <a:pt x="45492" y="1228111"/>
                  </a:cubicBezTo>
                  <a:cubicBezTo>
                    <a:pt x="16364" y="1198982"/>
                    <a:pt x="0" y="1159476"/>
                    <a:pt x="0" y="1118283"/>
                  </a:cubicBezTo>
                  <a:lnTo>
                    <a:pt x="0" y="155320"/>
                  </a:lnTo>
                  <a:cubicBezTo>
                    <a:pt x="0" y="114127"/>
                    <a:pt x="16364" y="74621"/>
                    <a:pt x="45492" y="45492"/>
                  </a:cubicBezTo>
                  <a:cubicBezTo>
                    <a:pt x="74621" y="16364"/>
                    <a:pt x="114127" y="0"/>
                    <a:pt x="155320" y="0"/>
                  </a:cubicBezTo>
                  <a:close/>
                </a:path>
              </a:pathLst>
            </a:custGeom>
            <a:blipFill>
              <a:blip r:embed="rId8"/>
              <a:stretch>
                <a:fillRect l="-54462" t="0" r="-5446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9861827"/>
            <a:ext cx="18653760" cy="1173555"/>
            <a:chOff x="0" y="0"/>
            <a:chExt cx="24871680" cy="156474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435840" cy="1564740"/>
              <a:chOff x="0" y="0"/>
              <a:chExt cx="12954000" cy="162993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2435840" y="0"/>
              <a:ext cx="12435840" cy="1564740"/>
              <a:chOff x="0" y="0"/>
              <a:chExt cx="12954000" cy="162993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954000" cy="1629937"/>
              </a:xfrm>
              <a:custGeom>
                <a:avLst/>
                <a:gdLst/>
                <a:ahLst/>
                <a:cxnLst/>
                <a:rect r="r" b="b" t="t" l="l"/>
                <a:pathLst>
                  <a:path h="1629937" w="12954000">
                    <a:moveTo>
                      <a:pt x="12954000" y="814968"/>
                    </a:moveTo>
                    <a:cubicBezTo>
                      <a:pt x="12954000" y="1265064"/>
                      <a:pt x="12589124" y="1629936"/>
                      <a:pt x="12139032" y="1629936"/>
                    </a:cubicBezTo>
                    <a:cubicBezTo>
                      <a:pt x="11722777" y="1629936"/>
                      <a:pt x="11379450" y="1317854"/>
                      <a:pt x="11330169" y="914913"/>
                    </a:cubicBezTo>
                    <a:cubicBezTo>
                      <a:pt x="11280890" y="1317854"/>
                      <a:pt x="10937563" y="1629936"/>
                      <a:pt x="10521309" y="1629936"/>
                    </a:cubicBezTo>
                    <a:cubicBezTo>
                      <a:pt x="10105055" y="1629936"/>
                      <a:pt x="9761727" y="1317854"/>
                      <a:pt x="9712448" y="914913"/>
                    </a:cubicBezTo>
                    <a:cubicBezTo>
                      <a:pt x="9663170" y="1317854"/>
                      <a:pt x="9319840" y="1629936"/>
                      <a:pt x="8903585" y="1629936"/>
                    </a:cubicBezTo>
                    <a:cubicBezTo>
                      <a:pt x="8487330" y="1629936"/>
                      <a:pt x="8144004" y="1317854"/>
                      <a:pt x="8094725" y="914913"/>
                    </a:cubicBezTo>
                    <a:cubicBezTo>
                      <a:pt x="8045446" y="1317854"/>
                      <a:pt x="7702117" y="1629936"/>
                      <a:pt x="7285863" y="1629936"/>
                    </a:cubicBezTo>
                    <a:cubicBezTo>
                      <a:pt x="6869609" y="1629936"/>
                      <a:pt x="6526280" y="1317854"/>
                      <a:pt x="6477001" y="914911"/>
                    </a:cubicBezTo>
                    <a:cubicBezTo>
                      <a:pt x="6427723" y="1317854"/>
                      <a:pt x="6084395" y="1629936"/>
                      <a:pt x="5668140" y="1629936"/>
                    </a:cubicBezTo>
                    <a:cubicBezTo>
                      <a:pt x="5251884" y="1629936"/>
                      <a:pt x="4908558" y="1317854"/>
                      <a:pt x="4859278" y="914913"/>
                    </a:cubicBezTo>
                    <a:cubicBezTo>
                      <a:pt x="4809999" y="1317854"/>
                      <a:pt x="4466671" y="1629936"/>
                      <a:pt x="4050417" y="1629936"/>
                    </a:cubicBezTo>
                    <a:cubicBezTo>
                      <a:pt x="3634163" y="1629936"/>
                      <a:pt x="3290836" y="1317854"/>
                      <a:pt x="3241556" y="914913"/>
                    </a:cubicBezTo>
                    <a:cubicBezTo>
                      <a:pt x="3192276" y="1317854"/>
                      <a:pt x="2848949" y="1629936"/>
                      <a:pt x="2432694" y="1629936"/>
                    </a:cubicBezTo>
                    <a:cubicBezTo>
                      <a:pt x="2016439" y="1629936"/>
                      <a:pt x="1673112" y="1317854"/>
                      <a:pt x="1623834" y="914913"/>
                    </a:cubicBezTo>
                    <a:cubicBezTo>
                      <a:pt x="1574554" y="1317854"/>
                      <a:pt x="1231226" y="1629936"/>
                      <a:pt x="814971" y="1629936"/>
                    </a:cubicBezTo>
                    <a:cubicBezTo>
                      <a:pt x="364875" y="1629937"/>
                      <a:pt x="0" y="1265063"/>
                      <a:pt x="0" y="814968"/>
                    </a:cubicBezTo>
                    <a:cubicBezTo>
                      <a:pt x="0" y="364872"/>
                      <a:pt x="364875" y="0"/>
                      <a:pt x="814968" y="0"/>
                    </a:cubicBezTo>
                    <a:cubicBezTo>
                      <a:pt x="1231223" y="0"/>
                      <a:pt x="1574551" y="312082"/>
                      <a:pt x="1623831" y="715020"/>
                    </a:cubicBezTo>
                    <a:cubicBezTo>
                      <a:pt x="1673111" y="312082"/>
                      <a:pt x="2016439" y="0"/>
                      <a:pt x="2432693" y="0"/>
                    </a:cubicBezTo>
                    <a:cubicBezTo>
                      <a:pt x="2848946" y="0"/>
                      <a:pt x="3192275" y="312082"/>
                      <a:pt x="3241554" y="715020"/>
                    </a:cubicBezTo>
                    <a:cubicBezTo>
                      <a:pt x="3290834" y="312081"/>
                      <a:pt x="3634161" y="0"/>
                      <a:pt x="4050416" y="0"/>
                    </a:cubicBezTo>
                    <a:cubicBezTo>
                      <a:pt x="4466671" y="0"/>
                      <a:pt x="4809998" y="312082"/>
                      <a:pt x="4859277" y="715020"/>
                    </a:cubicBezTo>
                    <a:cubicBezTo>
                      <a:pt x="4908556" y="312081"/>
                      <a:pt x="5251884" y="0"/>
                      <a:pt x="5668138" y="0"/>
                    </a:cubicBezTo>
                    <a:cubicBezTo>
                      <a:pt x="6084392" y="0"/>
                      <a:pt x="6427722" y="312082"/>
                      <a:pt x="6477000" y="715025"/>
                    </a:cubicBezTo>
                    <a:cubicBezTo>
                      <a:pt x="6526278" y="312082"/>
                      <a:pt x="6869606" y="0"/>
                      <a:pt x="7285861" y="0"/>
                    </a:cubicBezTo>
                    <a:cubicBezTo>
                      <a:pt x="7702117" y="0"/>
                      <a:pt x="8045445" y="312082"/>
                      <a:pt x="8094724" y="715020"/>
                    </a:cubicBezTo>
                    <a:cubicBezTo>
                      <a:pt x="8144002" y="312081"/>
                      <a:pt x="8487332" y="0"/>
                      <a:pt x="8903584" y="0"/>
                    </a:cubicBezTo>
                    <a:cubicBezTo>
                      <a:pt x="9319837" y="0"/>
                      <a:pt x="9663167" y="312082"/>
                      <a:pt x="9712447" y="715020"/>
                    </a:cubicBezTo>
                    <a:cubicBezTo>
                      <a:pt x="9761725" y="312081"/>
                      <a:pt x="10105054" y="0"/>
                      <a:pt x="10521307" y="0"/>
                    </a:cubicBezTo>
                    <a:cubicBezTo>
                      <a:pt x="10937561" y="0"/>
                      <a:pt x="11280889" y="312082"/>
                      <a:pt x="11330168" y="715020"/>
                    </a:cubicBezTo>
                    <a:cubicBezTo>
                      <a:pt x="11379449" y="312081"/>
                      <a:pt x="11722776" y="0"/>
                      <a:pt x="12139031" y="0"/>
                    </a:cubicBezTo>
                    <a:cubicBezTo>
                      <a:pt x="12589124" y="0"/>
                      <a:pt x="12953998" y="364874"/>
                      <a:pt x="12953998" y="814968"/>
                    </a:cubicBezTo>
                    <a:close/>
                  </a:path>
                </a:pathLst>
              </a:custGeom>
              <a:solidFill>
                <a:srgbClr val="0A2D89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872658" y="1252263"/>
            <a:ext cx="8947293" cy="683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6"/>
              </a:lnSpc>
            </a:pPr>
            <a:r>
              <a:rPr lang="en-US" sz="3926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Long-Term Vision for EduRaksha:</a:t>
            </a:r>
          </a:p>
          <a:p>
            <a:pPr algn="l" marL="0" indent="0" lvl="0">
              <a:lnSpc>
                <a:spcPts val="3676"/>
              </a:lnSpc>
            </a:pPr>
          </a:p>
          <a:p>
            <a:pPr algn="l" marL="567014" indent="-283507" lvl="1">
              <a:lnSpc>
                <a:spcPts val="3676"/>
              </a:lnSpc>
              <a:buFont typeface="Arial"/>
              <a:buChar char="•"/>
            </a:pPr>
            <a:r>
              <a:rPr lang="en-US" sz="2626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Aim to set a global standard for decentralized, privacy-preserving verification.</a:t>
            </a:r>
          </a:p>
          <a:p>
            <a:pPr algn="l" marL="567014" indent="-283507" lvl="1">
              <a:lnSpc>
                <a:spcPts val="5515"/>
              </a:lnSpc>
              <a:buFont typeface="Arial"/>
              <a:buChar char="•"/>
            </a:pPr>
            <a:r>
              <a:rPr lang="en-US" sz="2626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Integrate with emerging technologies like IoT and quantum-resistant cryptography.</a:t>
            </a:r>
          </a:p>
          <a:p>
            <a:pPr algn="l" marL="567014" indent="-283507" lvl="1">
              <a:lnSpc>
                <a:spcPts val="5515"/>
              </a:lnSpc>
              <a:buFont typeface="Arial"/>
              <a:buChar char="•"/>
            </a:pPr>
            <a:r>
              <a:rPr lang="en-US" sz="2626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Expand to support credentials in healthcare, voting, and financial services.</a:t>
            </a:r>
          </a:p>
          <a:p>
            <a:pPr algn="l" marL="0" indent="0" lvl="0">
              <a:lnSpc>
                <a:spcPts val="5515"/>
              </a:lnSpc>
            </a:pPr>
            <a:r>
              <a:rPr lang="en-US" sz="2626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Reduce fraud and administrative costs, unlocking significant economic value for education and social welfare.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2D89"/>
                </a:solidFill>
                <a:latin typeface="Bitter"/>
                <a:ea typeface="Bitter"/>
                <a:cs typeface="Bitter"/>
                <a:sym typeface="Bitter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EduRaksha Agent: Secure Verification</dc:description>
  <dc:identifier>DAGtBVCmCGE</dc:identifier>
  <dcterms:modified xsi:type="dcterms:W3CDTF">2011-08-01T06:04:30Z</dcterms:modified>
  <cp:revision>1</cp:revision>
  <dc:title>Presentation - EduRaksha Agent: Secure Verification</dc:title>
</cp:coreProperties>
</file>